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52" r:id="rId2"/>
    <p:sldMasterId id="2147483653" r:id="rId3"/>
  </p:sldMasterIdLst>
  <p:notesMasterIdLst>
    <p:notesMasterId r:id="rId24"/>
  </p:notesMasterIdLst>
  <p:handoutMasterIdLst>
    <p:handoutMasterId r:id="rId25"/>
  </p:handoutMasterIdLst>
  <p:sldIdLst>
    <p:sldId id="256" r:id="rId4"/>
    <p:sldId id="331" r:id="rId5"/>
    <p:sldId id="314" r:id="rId6"/>
    <p:sldId id="323" r:id="rId7"/>
    <p:sldId id="327" r:id="rId8"/>
    <p:sldId id="315" r:id="rId9"/>
    <p:sldId id="324" r:id="rId10"/>
    <p:sldId id="328" r:id="rId11"/>
    <p:sldId id="316" r:id="rId12"/>
    <p:sldId id="325" r:id="rId13"/>
    <p:sldId id="329" r:id="rId14"/>
    <p:sldId id="317" r:id="rId15"/>
    <p:sldId id="330" r:id="rId16"/>
    <p:sldId id="326" r:id="rId17"/>
    <p:sldId id="320" r:id="rId18"/>
    <p:sldId id="321" r:id="rId19"/>
    <p:sldId id="311" r:id="rId20"/>
    <p:sldId id="312" r:id="rId21"/>
    <p:sldId id="313" r:id="rId22"/>
    <p:sldId id="273" r:id="rId23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8000"/>
    <a:srgbClr val="0000FF"/>
    <a:srgbClr val="EAEEF3"/>
    <a:srgbClr val="CC00CC"/>
    <a:srgbClr val="000000"/>
    <a:srgbClr val="FF00FF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3654" autoAdjust="0"/>
  </p:normalViewPr>
  <p:slideViewPr>
    <p:cSldViewPr snapToObjects="1">
      <p:cViewPr>
        <p:scale>
          <a:sx n="75" d="100"/>
          <a:sy n="75" d="100"/>
        </p:scale>
        <p:origin x="-1422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160" y="-72"/>
      </p:cViewPr>
      <p:guideLst>
        <p:guide orient="horz" pos="3127"/>
        <p:guide pos="2101"/>
      </p:guideLst>
    </p:cSldViewPr>
  </p:notesViewPr>
  <p:gridSpacing cx="368685763" cy="3686857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AU"/>
              <a:t>Agriculture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3AC38CB-9D17-42F3-B589-11B99932CA2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AU"/>
              <a:t>Agriculture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042DFEE-5345-41F0-B230-74185646ED1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en-AU" smtClean="0"/>
          </a:p>
        </p:txBody>
      </p:sp>
      <p:sp>
        <p:nvSpPr>
          <p:cNvPr id="593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FCCE5A-ED22-4B95-837C-043741A7DAD8}" type="slidenum">
              <a:rPr lang="en-AU" smtClean="0"/>
              <a:pPr/>
              <a:t>1</a:t>
            </a:fld>
            <a:endParaRPr lang="en-AU" smtClean="0"/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59398" name="5 Altbilgi Yer Tutucusu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 smtClean="0"/>
              <a:t>Agriculture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3.v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0" y="6381750"/>
            <a:ext cx="9140825" cy="0"/>
          </a:xfrm>
          <a:prstGeom prst="line">
            <a:avLst/>
          </a:prstGeom>
          <a:noFill/>
          <a:ln w="25400">
            <a:solidFill>
              <a:srgbClr val="005A7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0" y="620713"/>
            <a:ext cx="9140825" cy="0"/>
          </a:xfrm>
          <a:prstGeom prst="line">
            <a:avLst/>
          </a:prstGeom>
          <a:noFill/>
          <a:ln w="25400">
            <a:solidFill>
              <a:srgbClr val="005A7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Rectangle 14"/>
          <p:cNvSpPr>
            <a:spLocks noChangeArrowheads="1"/>
          </p:cNvSpPr>
          <p:nvPr userDrawn="1"/>
        </p:nvSpPr>
        <p:spPr bwMode="auto">
          <a:xfrm>
            <a:off x="179388" y="103188"/>
            <a:ext cx="44275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r-TR" sz="1400" b="1">
                <a:solidFill>
                  <a:srgbClr val="005A74"/>
                </a:solidFill>
              </a:rPr>
              <a:t>PRIME MINISTRY REPUBLIC OF TURKEY TURKISH STATISTICAL INSTITUTE</a:t>
            </a:r>
          </a:p>
        </p:txBody>
      </p:sp>
      <p:graphicFrame>
        <p:nvGraphicFramePr>
          <p:cNvPr id="7" name="Object 16"/>
          <p:cNvGraphicFramePr>
            <a:graphicFrameLocks noChangeAspect="1"/>
          </p:cNvGraphicFramePr>
          <p:nvPr/>
        </p:nvGraphicFramePr>
        <p:xfrm>
          <a:off x="6591300" y="-458788"/>
          <a:ext cx="2876550" cy="4064001"/>
        </p:xfrm>
        <a:graphic>
          <a:graphicData uri="http://schemas.openxmlformats.org/presentationml/2006/ole">
            <p:oleObj spid="_x0000_s84994" name="Photo Editor Fotoğrafı" r:id="rId3" imgW="5668166" imgH="8009524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Agriculture Statistics Division                                                             Agricultural Structure and Economic Accounts Group</a:t>
            </a:r>
            <a:endParaRPr lang="en-GB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b="0"/>
            </a:lvl1pPr>
          </a:lstStyle>
          <a:p>
            <a:pPr>
              <a:defRPr/>
            </a:pPr>
            <a:endParaRPr lang="tr-TR"/>
          </a:p>
          <a:p>
            <a:pPr>
              <a:defRPr/>
            </a:pPr>
            <a:fld id="{5D7B9BB3-811C-4FEE-AA7C-F0CCCA59409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0" y="6381750"/>
            <a:ext cx="9140825" cy="0"/>
          </a:xfrm>
          <a:prstGeom prst="line">
            <a:avLst/>
          </a:prstGeom>
          <a:noFill/>
          <a:ln w="25400">
            <a:solidFill>
              <a:srgbClr val="005A7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0" y="620713"/>
            <a:ext cx="9140825" cy="0"/>
          </a:xfrm>
          <a:prstGeom prst="line">
            <a:avLst/>
          </a:prstGeom>
          <a:noFill/>
          <a:ln w="25400">
            <a:solidFill>
              <a:srgbClr val="005A7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Rectangle 14"/>
          <p:cNvSpPr>
            <a:spLocks noChangeArrowheads="1"/>
          </p:cNvSpPr>
          <p:nvPr userDrawn="1"/>
        </p:nvSpPr>
        <p:spPr bwMode="auto">
          <a:xfrm>
            <a:off x="179388" y="103188"/>
            <a:ext cx="44275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r-TR" sz="1400" b="1">
                <a:solidFill>
                  <a:srgbClr val="005A74"/>
                </a:solidFill>
              </a:rPr>
              <a:t>PRIME MINISTRY REPUBLIC OF TURKEY TURKISH STATISTICAL INSTITUTE</a:t>
            </a:r>
          </a:p>
        </p:txBody>
      </p:sp>
      <p:graphicFrame>
        <p:nvGraphicFramePr>
          <p:cNvPr id="7" name="Object 16"/>
          <p:cNvGraphicFramePr>
            <a:graphicFrameLocks noChangeAspect="1"/>
          </p:cNvGraphicFramePr>
          <p:nvPr/>
        </p:nvGraphicFramePr>
        <p:xfrm>
          <a:off x="6591300" y="-458788"/>
          <a:ext cx="2876550" cy="4064001"/>
        </p:xfrm>
        <a:graphic>
          <a:graphicData uri="http://schemas.openxmlformats.org/presentationml/2006/ole">
            <p:oleObj spid="_x0000_s94210" name="Photo Editor Fotoğrafı" r:id="rId3" imgW="5668166" imgH="8009524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Agriculture Statistics Division                                                             Agricultural Structure and Economic Accounts Group</a:t>
            </a:r>
            <a:endParaRPr lang="en-GB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b="0"/>
            </a:lvl1pPr>
          </a:lstStyle>
          <a:p>
            <a:pPr>
              <a:defRPr/>
            </a:pPr>
            <a:endParaRPr lang="tr-TR"/>
          </a:p>
          <a:p>
            <a:pPr>
              <a:defRPr/>
            </a:pPr>
            <a:fld id="{FEB61362-A77C-4C84-9C52-4FC59481726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0" y="6381750"/>
            <a:ext cx="9140825" cy="0"/>
          </a:xfrm>
          <a:prstGeom prst="line">
            <a:avLst/>
          </a:prstGeom>
          <a:noFill/>
          <a:ln w="25400">
            <a:solidFill>
              <a:srgbClr val="005A7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0" y="620713"/>
            <a:ext cx="9140825" cy="0"/>
          </a:xfrm>
          <a:prstGeom prst="line">
            <a:avLst/>
          </a:prstGeom>
          <a:noFill/>
          <a:ln w="25400">
            <a:solidFill>
              <a:srgbClr val="005A7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Rectangle 14"/>
          <p:cNvSpPr>
            <a:spLocks noChangeArrowheads="1"/>
          </p:cNvSpPr>
          <p:nvPr userDrawn="1"/>
        </p:nvSpPr>
        <p:spPr bwMode="auto">
          <a:xfrm>
            <a:off x="179388" y="103188"/>
            <a:ext cx="44275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r-TR" sz="1400" b="1">
                <a:solidFill>
                  <a:srgbClr val="005A74"/>
                </a:solidFill>
              </a:rPr>
              <a:t>PRIME MINISTRY REPUBLIC OF TURKEY TURKISH STATISTICAL INSTITUTE</a:t>
            </a:r>
          </a:p>
        </p:txBody>
      </p:sp>
      <p:graphicFrame>
        <p:nvGraphicFramePr>
          <p:cNvPr id="7" name="Object 16"/>
          <p:cNvGraphicFramePr>
            <a:graphicFrameLocks noChangeAspect="1"/>
          </p:cNvGraphicFramePr>
          <p:nvPr/>
        </p:nvGraphicFramePr>
        <p:xfrm>
          <a:off x="6591300" y="-458788"/>
          <a:ext cx="2876550" cy="4064001"/>
        </p:xfrm>
        <a:graphic>
          <a:graphicData uri="http://schemas.openxmlformats.org/presentationml/2006/ole">
            <p:oleObj spid="_x0000_s95234" name="Photo Editor Fotoğrafı" r:id="rId3" imgW="5668166" imgH="8009524" progId="">
              <p:embed/>
            </p:oleObj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071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07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Agriculture Statistics Division                                                             Agricultural Structure and Economic Accounts Group</a:t>
            </a:r>
            <a:endParaRPr lang="en-GB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b="0"/>
            </a:lvl1pPr>
          </a:lstStyle>
          <a:p>
            <a:pPr>
              <a:defRPr/>
            </a:pPr>
            <a:endParaRPr lang="tr-TR"/>
          </a:p>
          <a:p>
            <a:pPr>
              <a:defRPr/>
            </a:pPr>
            <a:fld id="{CE4751B6-EC25-49F0-9852-B4DE08C39E6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0" y="6381750"/>
            <a:ext cx="9140825" cy="0"/>
          </a:xfrm>
          <a:prstGeom prst="line">
            <a:avLst/>
          </a:prstGeom>
          <a:noFill/>
          <a:ln w="25400">
            <a:solidFill>
              <a:srgbClr val="005A7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0" y="620713"/>
            <a:ext cx="9140825" cy="0"/>
          </a:xfrm>
          <a:prstGeom prst="line">
            <a:avLst/>
          </a:prstGeom>
          <a:noFill/>
          <a:ln w="25400">
            <a:solidFill>
              <a:srgbClr val="005A7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Rectangle 14"/>
          <p:cNvSpPr>
            <a:spLocks noChangeArrowheads="1"/>
          </p:cNvSpPr>
          <p:nvPr userDrawn="1"/>
        </p:nvSpPr>
        <p:spPr bwMode="auto">
          <a:xfrm>
            <a:off x="179388" y="103188"/>
            <a:ext cx="44275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r-TR" sz="1400" b="1">
                <a:solidFill>
                  <a:srgbClr val="005A74"/>
                </a:solidFill>
              </a:rPr>
              <a:t>PRIME MINISTRY REPUBLIC OF TURKEY TURKISH STATISTICAL INSTITUTE</a:t>
            </a:r>
          </a:p>
        </p:txBody>
      </p:sp>
      <p:graphicFrame>
        <p:nvGraphicFramePr>
          <p:cNvPr id="7" name="Object 16"/>
          <p:cNvGraphicFramePr>
            <a:graphicFrameLocks noChangeAspect="1"/>
          </p:cNvGraphicFramePr>
          <p:nvPr/>
        </p:nvGraphicFramePr>
        <p:xfrm>
          <a:off x="6591300" y="-458788"/>
          <a:ext cx="2876550" cy="4064001"/>
        </p:xfrm>
        <a:graphic>
          <a:graphicData uri="http://schemas.openxmlformats.org/presentationml/2006/ole">
            <p:oleObj spid="_x0000_s96258" name="Photo Editor Fotoğrafı" r:id="rId3" imgW="5668166" imgH="8009524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908050"/>
            <a:ext cx="8229600" cy="54737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Agriculture Statistics Division                                                             Agricultural Structure and Economic Accounts Group</a:t>
            </a:r>
            <a:endParaRPr lang="en-GB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b="0"/>
            </a:lvl1pPr>
          </a:lstStyle>
          <a:p>
            <a:pPr>
              <a:defRPr/>
            </a:pPr>
            <a:endParaRPr lang="tr-TR"/>
          </a:p>
          <a:p>
            <a:pPr>
              <a:defRPr/>
            </a:pPr>
            <a:fld id="{26FD2980-5014-425F-A1BA-CB54BAEFEB6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Agriculture Statistics Division                                                             Agricultural Structure and Economic Accounts Group</a:t>
            </a: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F0A25-BEAC-4476-8F5F-2F7828DEDD5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Agriculture Statistics Division                                                             Agricultural Structure and Economic Accounts Group</a:t>
            </a: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97209-28BE-4D76-B4EC-224597390C2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Agriculture Statistics Division                                                             Agricultural Structure and Economic Accounts Group</a:t>
            </a: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38EF1-6944-4829-B22E-037659F664C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Agriculture Statistics Division                                                             Agricultural Structure and Economic Accounts Group</a:t>
            </a: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2F5F9-E9C5-407B-B9BC-41114F14CEF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Agriculture Statistics Division                                                             Agricultural Structure and Economic Accounts Group</a:t>
            </a: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72D8F-655F-4899-87E5-16CFAAD6D95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Agriculture Statistics Division                                                             Agricultural Structure and Economic Accounts Group</a:t>
            </a: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46886-D76F-4485-B689-A278020FB0F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Agriculture Statistics Division                                                             Agricultural Structure and Economic Accounts Group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89A73-0B52-4063-977A-E95892C3FC5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0" y="6381750"/>
            <a:ext cx="9140825" cy="0"/>
          </a:xfrm>
          <a:prstGeom prst="line">
            <a:avLst/>
          </a:prstGeom>
          <a:noFill/>
          <a:ln w="25400">
            <a:solidFill>
              <a:srgbClr val="005A7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0" y="620713"/>
            <a:ext cx="9140825" cy="0"/>
          </a:xfrm>
          <a:prstGeom prst="line">
            <a:avLst/>
          </a:prstGeom>
          <a:noFill/>
          <a:ln w="25400">
            <a:solidFill>
              <a:srgbClr val="005A7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Rectangle 14"/>
          <p:cNvSpPr>
            <a:spLocks noChangeArrowheads="1"/>
          </p:cNvSpPr>
          <p:nvPr userDrawn="1"/>
        </p:nvSpPr>
        <p:spPr bwMode="auto">
          <a:xfrm>
            <a:off x="179388" y="103188"/>
            <a:ext cx="44275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r-TR" sz="1400" b="1">
                <a:solidFill>
                  <a:srgbClr val="005A74"/>
                </a:solidFill>
              </a:rPr>
              <a:t>PRIME MINISTRY REPUBLIC OF TURKEY TURKISH STATISTICAL INSTITUTE</a:t>
            </a:r>
          </a:p>
        </p:txBody>
      </p:sp>
      <p:graphicFrame>
        <p:nvGraphicFramePr>
          <p:cNvPr id="7" name="Object 16"/>
          <p:cNvGraphicFramePr>
            <a:graphicFrameLocks noChangeAspect="1"/>
          </p:cNvGraphicFramePr>
          <p:nvPr/>
        </p:nvGraphicFramePr>
        <p:xfrm>
          <a:off x="6591300" y="-458788"/>
          <a:ext cx="2876550" cy="4064001"/>
        </p:xfrm>
        <a:graphic>
          <a:graphicData uri="http://schemas.openxmlformats.org/presentationml/2006/ole">
            <p:oleObj spid="_x0000_s86018" name="Photo Editor Fotoğrafı" r:id="rId3" imgW="5668166" imgH="8009524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Agriculture Statistics Division                                                             Agricultural Structure and Economic Accounts Group</a:t>
            </a:r>
            <a:endParaRPr lang="en-GB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b="0"/>
            </a:lvl1pPr>
          </a:lstStyle>
          <a:p>
            <a:pPr>
              <a:defRPr/>
            </a:pPr>
            <a:endParaRPr lang="tr-TR"/>
          </a:p>
          <a:p>
            <a:pPr>
              <a:defRPr/>
            </a:pPr>
            <a:fld id="{0F5A9643-F2A4-4F8E-B24F-C18648A7F6B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Agriculture Statistics Division                                                             Agricultural Structure and Economic Accounts Group</a:t>
            </a: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2A7E2-A48F-48B4-9EEC-C3B49176C39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Agriculture Statistics Division                                                             Agricultural Structure and Economic Accounts Group</a:t>
            </a: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16A2A-C5D8-4A2F-BFDE-D54638641A5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Agriculture Statistics Division                                                             Agricultural Structure and Economic Accounts Group</a:t>
            </a: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F7B4E-3EA1-4FB2-8B58-498B7EB2134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Agriculture Statistics Division                                                             Agricultural Structure and Economic Accounts Group</a:t>
            </a: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DA12A-E32B-450E-9CBB-D6AAD22E30F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Agriculture Statistics Division                                                             Agricultural Structure and Economic Accounts Group</a:t>
            </a: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6C28C-E91B-4EB7-81C9-C7E5479C634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Agriculture Statistics Division                                                             Agricultural Structure and Economic Accounts Group</a:t>
            </a: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7400C-4F7D-42D3-8229-A8B1395C7AB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Agriculture Statistics Division                                                             Agricultural Structure and Economic Accounts Group</a:t>
            </a: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30467-BE36-48C2-A891-D658362BCF4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Agriculture Statistics Division                                                             Agricultural Structure and Economic Accounts Group</a:t>
            </a: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BB4F8-EDC6-4E93-BBE7-6BF9D9EF6F5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Agriculture Statistics Division                                                             Agricultural Structure and Economic Accounts Group</a:t>
            </a: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B9138-9979-474C-8926-0064517B41B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Agriculture Statistics Division                                                             Agricultural Structure and Economic Accounts Group</a:t>
            </a: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4D380-A4DF-4725-8BE1-C2DDB0F298F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0" y="6381750"/>
            <a:ext cx="9140825" cy="0"/>
          </a:xfrm>
          <a:prstGeom prst="line">
            <a:avLst/>
          </a:prstGeom>
          <a:noFill/>
          <a:ln w="25400">
            <a:solidFill>
              <a:srgbClr val="005A7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0" y="620713"/>
            <a:ext cx="9140825" cy="0"/>
          </a:xfrm>
          <a:prstGeom prst="line">
            <a:avLst/>
          </a:prstGeom>
          <a:noFill/>
          <a:ln w="25400">
            <a:solidFill>
              <a:srgbClr val="005A7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Rectangle 14"/>
          <p:cNvSpPr>
            <a:spLocks noChangeArrowheads="1"/>
          </p:cNvSpPr>
          <p:nvPr userDrawn="1"/>
        </p:nvSpPr>
        <p:spPr bwMode="auto">
          <a:xfrm>
            <a:off x="179388" y="103188"/>
            <a:ext cx="44275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r-TR" sz="1400" b="1">
                <a:solidFill>
                  <a:srgbClr val="005A74"/>
                </a:solidFill>
              </a:rPr>
              <a:t>PRIME MINISTRY REPUBLIC OF TURKEY TURKISH STATISTICAL INSTITUTE</a:t>
            </a:r>
          </a:p>
        </p:txBody>
      </p:sp>
      <p:graphicFrame>
        <p:nvGraphicFramePr>
          <p:cNvPr id="7" name="Object 16"/>
          <p:cNvGraphicFramePr>
            <a:graphicFrameLocks noChangeAspect="1"/>
          </p:cNvGraphicFramePr>
          <p:nvPr/>
        </p:nvGraphicFramePr>
        <p:xfrm>
          <a:off x="6591300" y="-458788"/>
          <a:ext cx="2876550" cy="4064001"/>
        </p:xfrm>
        <a:graphic>
          <a:graphicData uri="http://schemas.openxmlformats.org/presentationml/2006/ole">
            <p:oleObj spid="_x0000_s87042" name="Photo Editor Fotoğrafı" r:id="rId3" imgW="5668166" imgH="8009524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Agriculture Statistics Division                                                             Agricultural Structure and Economic Accounts Group</a:t>
            </a:r>
            <a:endParaRPr lang="en-GB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b="0"/>
            </a:lvl1pPr>
          </a:lstStyle>
          <a:p>
            <a:pPr>
              <a:defRPr/>
            </a:pPr>
            <a:endParaRPr lang="tr-TR"/>
          </a:p>
          <a:p>
            <a:pPr>
              <a:defRPr/>
            </a:pPr>
            <a:fld id="{7AD39BCF-8B44-466E-ADAC-6A769C15A44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Agriculture Statistics Division                                                             Agricultural Structure and Economic Accounts Group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2CD39-9B30-4495-B822-9DCCA41EAA0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Agriculture Statistics Division                                                             Agricultural Structure and Economic Accounts Group</a:t>
            </a: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BD5FC-5EFB-4EC4-A1D9-35B373B30F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Agriculture Statistics Division                                                             Agricultural Structure and Economic Accounts Group</a:t>
            </a: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35D29-09BD-42F2-9C4A-A3CF49D602D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Agriculture Statistics Division                                                             Agricultural Structure and Economic Accounts Group</a:t>
            </a: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248BD-EDF3-4985-A416-FA311BA475B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Agriculture Statistics Division                                                             Agricultural Structure and Economic Accounts Group</a:t>
            </a: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E6299-EDB1-46DA-80AC-F7D30E289A8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0" y="6381750"/>
            <a:ext cx="9140825" cy="0"/>
          </a:xfrm>
          <a:prstGeom prst="line">
            <a:avLst/>
          </a:prstGeom>
          <a:noFill/>
          <a:ln w="25400">
            <a:solidFill>
              <a:srgbClr val="005A7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0" y="620713"/>
            <a:ext cx="9140825" cy="0"/>
          </a:xfrm>
          <a:prstGeom prst="line">
            <a:avLst/>
          </a:prstGeom>
          <a:noFill/>
          <a:ln w="25400">
            <a:solidFill>
              <a:srgbClr val="005A7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Rectangle 14"/>
          <p:cNvSpPr>
            <a:spLocks noChangeArrowheads="1"/>
          </p:cNvSpPr>
          <p:nvPr userDrawn="1"/>
        </p:nvSpPr>
        <p:spPr bwMode="auto">
          <a:xfrm>
            <a:off x="179388" y="103188"/>
            <a:ext cx="44275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r-TR" sz="1400" b="1">
                <a:solidFill>
                  <a:srgbClr val="005A74"/>
                </a:solidFill>
              </a:rPr>
              <a:t>PRIME MINISTRY REPUBLIC OF TURKEY TURKISH STATISTICAL INSTITUTE</a:t>
            </a:r>
          </a:p>
        </p:txBody>
      </p:sp>
      <p:graphicFrame>
        <p:nvGraphicFramePr>
          <p:cNvPr id="8" name="Object 16"/>
          <p:cNvGraphicFramePr>
            <a:graphicFrameLocks noChangeAspect="1"/>
          </p:cNvGraphicFramePr>
          <p:nvPr/>
        </p:nvGraphicFramePr>
        <p:xfrm>
          <a:off x="6591300" y="-458788"/>
          <a:ext cx="2876550" cy="4064001"/>
        </p:xfrm>
        <a:graphic>
          <a:graphicData uri="http://schemas.openxmlformats.org/presentationml/2006/ole">
            <p:oleObj spid="_x0000_s88066" name="Photo Editor Fotoğrafı" r:id="rId3" imgW="5668166" imgH="8009524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8050"/>
            <a:ext cx="4038600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038600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Agriculture Statistics Division                                                             Agricultural Structure and Economic Accounts Group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b="0"/>
            </a:lvl1pPr>
          </a:lstStyle>
          <a:p>
            <a:pPr>
              <a:defRPr/>
            </a:pPr>
            <a:endParaRPr lang="tr-TR"/>
          </a:p>
          <a:p>
            <a:pPr>
              <a:defRPr/>
            </a:pPr>
            <a:fld id="{59BB3FFD-E203-4D91-9B3A-E7366311FDC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0" y="6381750"/>
            <a:ext cx="9140825" cy="0"/>
          </a:xfrm>
          <a:prstGeom prst="line">
            <a:avLst/>
          </a:prstGeom>
          <a:noFill/>
          <a:ln w="25400">
            <a:solidFill>
              <a:srgbClr val="005A7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0" y="620713"/>
            <a:ext cx="9140825" cy="0"/>
          </a:xfrm>
          <a:prstGeom prst="line">
            <a:avLst/>
          </a:prstGeom>
          <a:noFill/>
          <a:ln w="25400">
            <a:solidFill>
              <a:srgbClr val="005A7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179388" y="103188"/>
            <a:ext cx="44275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r-TR" sz="1400" b="1">
                <a:solidFill>
                  <a:srgbClr val="005A74"/>
                </a:solidFill>
              </a:rPr>
              <a:t>PRIME MINISTRY REPUBLIC OF TURKEY TURKISH STATISTICAL INSTITUTE</a:t>
            </a:r>
          </a:p>
        </p:txBody>
      </p:sp>
      <p:graphicFrame>
        <p:nvGraphicFramePr>
          <p:cNvPr id="10" name="Object 16"/>
          <p:cNvGraphicFramePr>
            <a:graphicFrameLocks noChangeAspect="1"/>
          </p:cNvGraphicFramePr>
          <p:nvPr/>
        </p:nvGraphicFramePr>
        <p:xfrm>
          <a:off x="6591300" y="-458788"/>
          <a:ext cx="2876550" cy="4064001"/>
        </p:xfrm>
        <a:graphic>
          <a:graphicData uri="http://schemas.openxmlformats.org/presentationml/2006/ole">
            <p:oleObj spid="_x0000_s89090" name="Photo Editor Fotoğrafı" r:id="rId3" imgW="5668166" imgH="8009524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Agriculture Statistics Division                                                             Agricultural Structure and Economic Accounts Group</a:t>
            </a:r>
            <a:endParaRPr lang="en-GB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b="0"/>
            </a:lvl1pPr>
          </a:lstStyle>
          <a:p>
            <a:pPr>
              <a:defRPr/>
            </a:pPr>
            <a:endParaRPr lang="tr-TR"/>
          </a:p>
          <a:p>
            <a:pPr>
              <a:defRPr/>
            </a:pPr>
            <a:fld id="{57AFB8F7-89F4-4A3C-B333-B504CEB0253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0" y="6381750"/>
            <a:ext cx="9140825" cy="0"/>
          </a:xfrm>
          <a:prstGeom prst="line">
            <a:avLst/>
          </a:prstGeom>
          <a:noFill/>
          <a:ln w="25400">
            <a:solidFill>
              <a:srgbClr val="005A7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0" y="620713"/>
            <a:ext cx="9140825" cy="0"/>
          </a:xfrm>
          <a:prstGeom prst="line">
            <a:avLst/>
          </a:prstGeom>
          <a:noFill/>
          <a:ln w="25400">
            <a:solidFill>
              <a:srgbClr val="005A7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79388" y="103188"/>
            <a:ext cx="44275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r-TR" sz="1400" b="1">
                <a:solidFill>
                  <a:srgbClr val="005A74"/>
                </a:solidFill>
              </a:rPr>
              <a:t>PRIME MINISTRY REPUBLIC OF TURKEY TURKISH STATISTICAL INSTITUTE</a:t>
            </a:r>
          </a:p>
        </p:txBody>
      </p:sp>
      <p:graphicFrame>
        <p:nvGraphicFramePr>
          <p:cNvPr id="6" name="Object 16"/>
          <p:cNvGraphicFramePr>
            <a:graphicFrameLocks noChangeAspect="1"/>
          </p:cNvGraphicFramePr>
          <p:nvPr/>
        </p:nvGraphicFramePr>
        <p:xfrm>
          <a:off x="6591300" y="-458788"/>
          <a:ext cx="2876550" cy="4064001"/>
        </p:xfrm>
        <a:graphic>
          <a:graphicData uri="http://schemas.openxmlformats.org/presentationml/2006/ole">
            <p:oleObj spid="_x0000_s90114" name="Photo Editor Fotoğrafı" r:id="rId3" imgW="5668166" imgH="8009524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Agriculture Statistics Division                                                             Agricultural Structure and Economic Accounts Group</a:t>
            </a:r>
            <a:endParaRPr lang="en-GB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b="0"/>
            </a:lvl1pPr>
          </a:lstStyle>
          <a:p>
            <a:pPr>
              <a:defRPr/>
            </a:pPr>
            <a:endParaRPr lang="tr-TR"/>
          </a:p>
          <a:p>
            <a:pPr>
              <a:defRPr/>
            </a:pPr>
            <a:fld id="{BD7DCAE9-FB32-4C7C-9861-89C7DFCF66D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0" y="6381750"/>
            <a:ext cx="9140825" cy="0"/>
          </a:xfrm>
          <a:prstGeom prst="line">
            <a:avLst/>
          </a:prstGeom>
          <a:noFill/>
          <a:ln w="25400">
            <a:solidFill>
              <a:srgbClr val="005A7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0" y="620713"/>
            <a:ext cx="9140825" cy="0"/>
          </a:xfrm>
          <a:prstGeom prst="line">
            <a:avLst/>
          </a:prstGeom>
          <a:noFill/>
          <a:ln w="25400">
            <a:solidFill>
              <a:srgbClr val="005A7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Rectangle 14"/>
          <p:cNvSpPr>
            <a:spLocks noChangeArrowheads="1"/>
          </p:cNvSpPr>
          <p:nvPr userDrawn="1"/>
        </p:nvSpPr>
        <p:spPr bwMode="auto">
          <a:xfrm>
            <a:off x="179388" y="103188"/>
            <a:ext cx="44275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r-TR" sz="1400" b="1">
                <a:solidFill>
                  <a:srgbClr val="005A74"/>
                </a:solidFill>
              </a:rPr>
              <a:t>PRIME MINISTRY REPUBLIC OF TURKEY TURKISH STATISTICAL INSTITUTE</a:t>
            </a:r>
          </a:p>
        </p:txBody>
      </p:sp>
      <p:graphicFrame>
        <p:nvGraphicFramePr>
          <p:cNvPr id="5" name="Object 16"/>
          <p:cNvGraphicFramePr>
            <a:graphicFrameLocks noChangeAspect="1"/>
          </p:cNvGraphicFramePr>
          <p:nvPr/>
        </p:nvGraphicFramePr>
        <p:xfrm>
          <a:off x="6591300" y="-458788"/>
          <a:ext cx="2876550" cy="4064001"/>
        </p:xfrm>
        <a:graphic>
          <a:graphicData uri="http://schemas.openxmlformats.org/presentationml/2006/ole">
            <p:oleObj spid="_x0000_s91138" name="Photo Editor Fotoğrafı" r:id="rId3" imgW="5668166" imgH="8009524" progId="">
              <p:embed/>
            </p:oleObj>
          </a:graphicData>
        </a:graphic>
      </p:graphicFrame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Agriculture Statistics Division                                                             Agricultural Structure and Economic Accounts Group</a:t>
            </a:r>
            <a:endParaRPr lang="en-GB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b="0"/>
            </a:lvl1pPr>
          </a:lstStyle>
          <a:p>
            <a:pPr>
              <a:defRPr/>
            </a:pPr>
            <a:endParaRPr lang="tr-TR"/>
          </a:p>
          <a:p>
            <a:pPr>
              <a:defRPr/>
            </a:pPr>
            <a:fld id="{7C527432-BE3C-4FD8-B2B1-B940C75A36E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0" y="6381750"/>
            <a:ext cx="9140825" cy="0"/>
          </a:xfrm>
          <a:prstGeom prst="line">
            <a:avLst/>
          </a:prstGeom>
          <a:noFill/>
          <a:ln w="25400">
            <a:solidFill>
              <a:srgbClr val="005A7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0" y="620713"/>
            <a:ext cx="9140825" cy="0"/>
          </a:xfrm>
          <a:prstGeom prst="line">
            <a:avLst/>
          </a:prstGeom>
          <a:noFill/>
          <a:ln w="25400">
            <a:solidFill>
              <a:srgbClr val="005A7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Rectangle 14"/>
          <p:cNvSpPr>
            <a:spLocks noChangeArrowheads="1"/>
          </p:cNvSpPr>
          <p:nvPr userDrawn="1"/>
        </p:nvSpPr>
        <p:spPr bwMode="auto">
          <a:xfrm>
            <a:off x="179388" y="103188"/>
            <a:ext cx="44275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r-TR" sz="1400" b="1">
                <a:solidFill>
                  <a:srgbClr val="005A74"/>
                </a:solidFill>
              </a:rPr>
              <a:t>PRIME MINISTRY REPUBLIC OF TURKEY TURKISH STATISTICAL INSTITUTE</a:t>
            </a:r>
          </a:p>
        </p:txBody>
      </p:sp>
      <p:graphicFrame>
        <p:nvGraphicFramePr>
          <p:cNvPr id="8" name="Object 16"/>
          <p:cNvGraphicFramePr>
            <a:graphicFrameLocks noChangeAspect="1"/>
          </p:cNvGraphicFramePr>
          <p:nvPr/>
        </p:nvGraphicFramePr>
        <p:xfrm>
          <a:off x="6591300" y="-458788"/>
          <a:ext cx="2876550" cy="4064001"/>
        </p:xfrm>
        <a:graphic>
          <a:graphicData uri="http://schemas.openxmlformats.org/presentationml/2006/ole">
            <p:oleObj spid="_x0000_s92162" name="Photo Editor Fotoğrafı" r:id="rId3" imgW="5668166" imgH="8009524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Agriculture Statistics Division                                                             Agricultural Structure and Economic Accounts Group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b="0"/>
            </a:lvl1pPr>
          </a:lstStyle>
          <a:p>
            <a:pPr>
              <a:defRPr/>
            </a:pPr>
            <a:endParaRPr lang="tr-TR"/>
          </a:p>
          <a:p>
            <a:pPr>
              <a:defRPr/>
            </a:pPr>
            <a:fld id="{3EC22CD8-0474-44B6-B01A-C61D5261AC3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0" y="6381750"/>
            <a:ext cx="9140825" cy="0"/>
          </a:xfrm>
          <a:prstGeom prst="line">
            <a:avLst/>
          </a:prstGeom>
          <a:noFill/>
          <a:ln w="25400">
            <a:solidFill>
              <a:srgbClr val="005A7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0" y="620713"/>
            <a:ext cx="9140825" cy="0"/>
          </a:xfrm>
          <a:prstGeom prst="line">
            <a:avLst/>
          </a:prstGeom>
          <a:noFill/>
          <a:ln w="25400">
            <a:solidFill>
              <a:srgbClr val="005A7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Rectangle 14"/>
          <p:cNvSpPr>
            <a:spLocks noChangeArrowheads="1"/>
          </p:cNvSpPr>
          <p:nvPr userDrawn="1"/>
        </p:nvSpPr>
        <p:spPr bwMode="auto">
          <a:xfrm>
            <a:off x="179388" y="103188"/>
            <a:ext cx="44275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r-TR" sz="1400" b="1">
                <a:solidFill>
                  <a:srgbClr val="005A74"/>
                </a:solidFill>
              </a:rPr>
              <a:t>PRIME MINISTRY REPUBLIC OF TURKEY TURKISH STATISTICAL INSTITUTE</a:t>
            </a:r>
          </a:p>
        </p:txBody>
      </p:sp>
      <p:graphicFrame>
        <p:nvGraphicFramePr>
          <p:cNvPr id="8" name="Object 16"/>
          <p:cNvGraphicFramePr>
            <a:graphicFrameLocks noChangeAspect="1"/>
          </p:cNvGraphicFramePr>
          <p:nvPr/>
        </p:nvGraphicFramePr>
        <p:xfrm>
          <a:off x="6591300" y="-458788"/>
          <a:ext cx="2876550" cy="4064001"/>
        </p:xfrm>
        <a:graphic>
          <a:graphicData uri="http://schemas.openxmlformats.org/presentationml/2006/ole">
            <p:oleObj spid="_x0000_s93186" name="Photo Editor Fotoğrafı" r:id="rId3" imgW="5668166" imgH="8009524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Agriculture Statistics Division                                                             Agricultural Structure and Economic Accounts Group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b="0"/>
            </a:lvl1pPr>
          </a:lstStyle>
          <a:p>
            <a:pPr>
              <a:defRPr/>
            </a:pPr>
            <a:endParaRPr lang="tr-TR"/>
          </a:p>
          <a:p>
            <a:pPr>
              <a:defRPr/>
            </a:pPr>
            <a:fld id="{6F406CAE-968C-4D68-BDD8-4ACDDB05A7C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8050"/>
            <a:ext cx="82296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81750"/>
            <a:ext cx="5194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005A74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Agriculture Statistics Division                                                             Agricultural Structure and Economic Accounts Group</a:t>
            </a:r>
            <a:endParaRPr lang="en-GB"/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381750"/>
            <a:ext cx="425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5A74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  <a:p>
            <a:pPr>
              <a:defRPr/>
            </a:pPr>
            <a:fld id="{86B2E748-371A-4320-ACD6-F8C7524FC8F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66920" name="Line 8"/>
          <p:cNvSpPr>
            <a:spLocks noChangeShapeType="1"/>
          </p:cNvSpPr>
          <p:nvPr/>
        </p:nvSpPr>
        <p:spPr bwMode="auto">
          <a:xfrm>
            <a:off x="0" y="6381750"/>
            <a:ext cx="9140825" cy="0"/>
          </a:xfrm>
          <a:prstGeom prst="line">
            <a:avLst/>
          </a:prstGeom>
          <a:noFill/>
          <a:ln w="25400">
            <a:solidFill>
              <a:srgbClr val="005A7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66921" name="Line 9"/>
          <p:cNvSpPr>
            <a:spLocks noChangeShapeType="1"/>
          </p:cNvSpPr>
          <p:nvPr/>
        </p:nvSpPr>
        <p:spPr bwMode="auto">
          <a:xfrm>
            <a:off x="0" y="620713"/>
            <a:ext cx="9140825" cy="0"/>
          </a:xfrm>
          <a:prstGeom prst="line">
            <a:avLst/>
          </a:prstGeom>
          <a:noFill/>
          <a:ln w="25400">
            <a:solidFill>
              <a:srgbClr val="005A7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66926" name="Rectangle 14"/>
          <p:cNvSpPr>
            <a:spLocks noChangeArrowheads="1"/>
          </p:cNvSpPr>
          <p:nvPr userDrawn="1"/>
        </p:nvSpPr>
        <p:spPr bwMode="auto">
          <a:xfrm>
            <a:off x="179388" y="103188"/>
            <a:ext cx="44275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r-TR" sz="1400" b="1">
                <a:solidFill>
                  <a:srgbClr val="005A74"/>
                </a:solidFill>
              </a:rPr>
              <a:t>PRIME MINISTRY REPUBLIC OF TURKEY TURKISH STATISTICAL INSTITUTE</a:t>
            </a:r>
          </a:p>
        </p:txBody>
      </p:sp>
      <p:graphicFrame>
        <p:nvGraphicFramePr>
          <p:cNvPr id="1026" name="Object 16"/>
          <p:cNvGraphicFramePr>
            <a:graphicFrameLocks noChangeAspect="1"/>
          </p:cNvGraphicFramePr>
          <p:nvPr/>
        </p:nvGraphicFramePr>
        <p:xfrm>
          <a:off x="6591300" y="-458788"/>
          <a:ext cx="2876550" cy="4064001"/>
        </p:xfrm>
        <a:graphic>
          <a:graphicData uri="http://schemas.openxmlformats.org/presentationml/2006/ole">
            <p:oleObj spid="_x0000_s1026" name="Photo Editor Fotoğrafı" r:id="rId15" imgW="5668166" imgH="8009524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550" r:id="rId1"/>
    <p:sldLayoutId id="2147484551" r:id="rId2"/>
    <p:sldLayoutId id="2147484552" r:id="rId3"/>
    <p:sldLayoutId id="2147484553" r:id="rId4"/>
    <p:sldLayoutId id="2147484554" r:id="rId5"/>
    <p:sldLayoutId id="2147484555" r:id="rId6"/>
    <p:sldLayoutId id="2147484556" r:id="rId7"/>
    <p:sldLayoutId id="2147484557" r:id="rId8"/>
    <p:sldLayoutId id="2147484558" r:id="rId9"/>
    <p:sldLayoutId id="2147484559" r:id="rId10"/>
    <p:sldLayoutId id="2147484560" r:id="rId11"/>
    <p:sldLayoutId id="2147484561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2D05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Agriculture Statistics Division                                                             Agricultural Structure and Economic Accounts Group</a:t>
            </a:r>
            <a:endParaRPr lang="tr-TR"/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2D6F52D4-63C5-466E-847A-F75F59C7827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8" r:id="rId1"/>
    <p:sldLayoutId id="2147484529" r:id="rId2"/>
    <p:sldLayoutId id="2147484530" r:id="rId3"/>
    <p:sldLayoutId id="2147484531" r:id="rId4"/>
    <p:sldLayoutId id="2147484532" r:id="rId5"/>
    <p:sldLayoutId id="2147484533" r:id="rId6"/>
    <p:sldLayoutId id="2147484534" r:id="rId7"/>
    <p:sldLayoutId id="2147484535" r:id="rId8"/>
    <p:sldLayoutId id="2147484536" r:id="rId9"/>
    <p:sldLayoutId id="2147484537" r:id="rId10"/>
    <p:sldLayoutId id="214748453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2D05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Agriculture Statistics Division                                                             Agricultural Structure and Economic Accounts Group</a:t>
            </a:r>
            <a:endParaRPr lang="tr-TR"/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AECB6B3B-583F-41A9-879D-575047C4D1A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9" r:id="rId1"/>
    <p:sldLayoutId id="2147484540" r:id="rId2"/>
    <p:sldLayoutId id="2147484541" r:id="rId3"/>
    <p:sldLayoutId id="2147484542" r:id="rId4"/>
    <p:sldLayoutId id="2147484543" r:id="rId5"/>
    <p:sldLayoutId id="2147484544" r:id="rId6"/>
    <p:sldLayoutId id="2147484545" r:id="rId7"/>
    <p:sldLayoutId id="2147484546" r:id="rId8"/>
    <p:sldLayoutId id="2147484547" r:id="rId9"/>
    <p:sldLayoutId id="2147484548" r:id="rId10"/>
    <p:sldLayoutId id="214748454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tr-TR" smtClean="0"/>
          </a:p>
          <a:p>
            <a:fld id="{90A2083F-B4BE-4A6A-8BEE-746606193470}" type="slidenum">
              <a:rPr lang="tr-TR" sz="1200" b="1" smtClean="0"/>
              <a:pPr/>
              <a:t>1</a:t>
            </a:fld>
            <a:endParaRPr lang="tr-TR" sz="1200" b="1" smtClean="0"/>
          </a:p>
        </p:txBody>
      </p:sp>
      <p:sp>
        <p:nvSpPr>
          <p:cNvPr id="4127" name="AutoShape 31"/>
          <p:cNvSpPr>
            <a:spLocks noChangeArrowheads="1"/>
          </p:cNvSpPr>
          <p:nvPr/>
        </p:nvSpPr>
        <p:spPr bwMode="auto">
          <a:xfrm>
            <a:off x="457200" y="906463"/>
            <a:ext cx="8229600" cy="50450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tr-TR" sz="3200" b="1">
                <a:solidFill>
                  <a:srgbClr val="000066"/>
                </a:solidFill>
              </a:rPr>
              <a:t>AGRICULTURAL </a:t>
            </a:r>
          </a:p>
          <a:p>
            <a:pPr algn="ctr">
              <a:spcBef>
                <a:spcPct val="50000"/>
              </a:spcBef>
            </a:pPr>
            <a:r>
              <a:rPr lang="tr-TR" sz="3200" b="1">
                <a:solidFill>
                  <a:srgbClr val="000066"/>
                </a:solidFill>
              </a:rPr>
              <a:t>PRICE STATISTICS</a:t>
            </a:r>
          </a:p>
          <a:p>
            <a:pPr algn="ctr">
              <a:spcBef>
                <a:spcPct val="50000"/>
              </a:spcBef>
            </a:pPr>
            <a:endParaRPr lang="tr-TR" sz="3200" b="1">
              <a:solidFill>
                <a:srgbClr val="000066"/>
              </a:solidFill>
            </a:endParaRPr>
          </a:p>
        </p:txBody>
      </p:sp>
      <p:sp>
        <p:nvSpPr>
          <p:cNvPr id="29700" name="4 Altbilgi Yer Tutucusu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Agriculture Statistics Division                                                             Agricultural Structure and Economic Accounts Group</a:t>
            </a:r>
            <a:endParaRPr lang="en-GB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3 Altbilgi Yer Tutucusu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Agriculture Statistics Division                                                             Agricultural Structure and Economic Accounts Group</a:t>
            </a:r>
            <a:endParaRPr lang="en-GB" smtClean="0"/>
          </a:p>
        </p:txBody>
      </p:sp>
      <p:sp>
        <p:nvSpPr>
          <p:cNvPr id="45059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tr-TR" smtClean="0"/>
          </a:p>
          <a:p>
            <a:fld id="{55AD1FC7-D19B-44FF-B084-DBBDC2E0345D}" type="slidenum">
              <a:rPr lang="tr-TR" smtClean="0"/>
              <a:pPr/>
              <a:t>10</a:t>
            </a:fld>
            <a:endParaRPr lang="tr-TR" smtClean="0"/>
          </a:p>
        </p:txBody>
      </p:sp>
      <p:pic>
        <p:nvPicPr>
          <p:cNvPr id="4506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08050"/>
            <a:ext cx="396081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908050"/>
            <a:ext cx="49323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3 Altbilgi Yer Tutucusu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Agriculture Statistics Division                                                             Agricultural Structure and Economic Accounts Group</a:t>
            </a:r>
            <a:endParaRPr lang="en-GB" smtClean="0"/>
          </a:p>
        </p:txBody>
      </p:sp>
      <p:sp>
        <p:nvSpPr>
          <p:cNvPr id="46083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tr-TR" smtClean="0"/>
          </a:p>
          <a:p>
            <a:fld id="{2448A506-7DC9-4083-A07E-6BFD803C69B1}" type="slidenum">
              <a:rPr lang="tr-TR" smtClean="0"/>
              <a:pPr/>
              <a:t>11</a:t>
            </a:fld>
            <a:endParaRPr lang="tr-TR" smtClean="0"/>
          </a:p>
        </p:txBody>
      </p:sp>
      <p:pic>
        <p:nvPicPr>
          <p:cNvPr id="4608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08050"/>
            <a:ext cx="4475163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268413"/>
            <a:ext cx="375443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tr-TR" smtClean="0"/>
          </a:p>
          <a:p>
            <a:fld id="{63711703-CBBE-430B-BE81-193E809C216B}" type="slidenum">
              <a:rPr lang="tr-TR" smtClean="0"/>
              <a:pPr/>
              <a:t>12</a:t>
            </a:fld>
            <a:endParaRPr lang="tr-TR" smtClean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013" y="906463"/>
            <a:ext cx="7567612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4 Altbilgi Yer Tutucusu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Agriculture Statistics Division                                                             Agricultural Structure and Economic Accounts Group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3 Altbilgi Yer Tutucusu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Agriculture Statistics Division                                                             Agricultural Structure and Economic Accounts Group</a:t>
            </a:r>
            <a:endParaRPr lang="en-GB" smtClean="0"/>
          </a:p>
        </p:txBody>
      </p:sp>
      <p:sp>
        <p:nvSpPr>
          <p:cNvPr id="48131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tr-TR" smtClean="0"/>
          </a:p>
          <a:p>
            <a:fld id="{1E33B895-196B-4D37-8783-0425F024CE0D}" type="slidenum">
              <a:rPr lang="tr-TR" smtClean="0"/>
              <a:pPr/>
              <a:t>13</a:t>
            </a:fld>
            <a:endParaRPr lang="tr-TR" smtClean="0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68413"/>
            <a:ext cx="41148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68413"/>
            <a:ext cx="483552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3 Altbilgi Yer Tutucusu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Agriculture Statistics Division                                                             Agricultural Structure and Economic Accounts Group</a:t>
            </a:r>
            <a:endParaRPr lang="en-GB" smtClean="0"/>
          </a:p>
        </p:txBody>
      </p:sp>
      <p:sp>
        <p:nvSpPr>
          <p:cNvPr id="49155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tr-TR" smtClean="0"/>
          </a:p>
          <a:p>
            <a:fld id="{FA59701D-3AF0-400C-B9D1-182F28E23F45}" type="slidenum">
              <a:rPr lang="tr-TR" smtClean="0"/>
              <a:pPr/>
              <a:t>14</a:t>
            </a:fld>
            <a:endParaRPr lang="tr-TR" smtClean="0"/>
          </a:p>
        </p:txBody>
      </p:sp>
      <p:pic>
        <p:nvPicPr>
          <p:cNvPr id="4915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32117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08050"/>
            <a:ext cx="4321175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2 Alt Başlık"/>
          <p:cNvSpPr>
            <a:spLocks noGrp="1"/>
          </p:cNvSpPr>
          <p:nvPr>
            <p:ph type="subTitle" idx="1"/>
          </p:nvPr>
        </p:nvSpPr>
        <p:spPr>
          <a:xfrm>
            <a:off x="608013" y="1266825"/>
            <a:ext cx="8078787" cy="4371975"/>
          </a:xfrm>
        </p:spPr>
        <p:txBody>
          <a:bodyPr/>
          <a:lstStyle/>
          <a:p>
            <a:r>
              <a:rPr lang="tr-TR" sz="4000" b="1" smtClean="0">
                <a:solidFill>
                  <a:srgbClr val="C00000"/>
                </a:solidFill>
              </a:rPr>
              <a:t>An example of calculating weighted price  for items for Turkey</a:t>
            </a:r>
          </a:p>
          <a:p>
            <a:endParaRPr lang="tr-TR" sz="4000" smtClean="0"/>
          </a:p>
        </p:txBody>
      </p:sp>
      <p:sp>
        <p:nvSpPr>
          <p:cNvPr id="50179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tr-TR" smtClean="0"/>
          </a:p>
          <a:p>
            <a:fld id="{BF3582EA-57B2-493D-A08A-681115A278FE}" type="slidenum">
              <a:rPr lang="tr-TR" smtClean="0"/>
              <a:pPr/>
              <a:t>15</a:t>
            </a:fld>
            <a:endParaRPr lang="tr-TR" smtClean="0"/>
          </a:p>
        </p:txBody>
      </p:sp>
      <p:sp>
        <p:nvSpPr>
          <p:cNvPr id="50180" name="4 Altbilgi Yer Tutucusu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Agriculture Statistics Division                                                             Agricultural Structure and Economic Accounts Group</a:t>
            </a:r>
            <a:endParaRPr lang="en-GB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3 Altbilgi Yer Tutucusu"/>
          <p:cNvSpPr>
            <a:spLocks noGrp="1"/>
          </p:cNvSpPr>
          <p:nvPr>
            <p:ph type="ftr" sz="quarter" idx="10"/>
          </p:nvPr>
        </p:nvSpPr>
        <p:spPr>
          <a:xfrm>
            <a:off x="250825" y="6308725"/>
            <a:ext cx="5194300" cy="476250"/>
          </a:xfrm>
          <a:noFill/>
        </p:spPr>
        <p:txBody>
          <a:bodyPr/>
          <a:lstStyle/>
          <a:p>
            <a:r>
              <a:rPr lang="en-US" smtClean="0"/>
              <a:t>Agriculture Statistics Division                                                             Agricultural Structure and Economic Accounts Group</a:t>
            </a:r>
            <a:endParaRPr lang="en-GB" smtClean="0"/>
          </a:p>
        </p:txBody>
      </p:sp>
      <p:sp>
        <p:nvSpPr>
          <p:cNvPr id="51203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tr-TR" smtClean="0"/>
          </a:p>
          <a:p>
            <a:fld id="{8C5CC01F-4E72-485C-9424-D811A2BFC501}" type="slidenum">
              <a:rPr lang="tr-TR" smtClean="0"/>
              <a:pPr/>
              <a:t>16</a:t>
            </a:fld>
            <a:endParaRPr lang="tr-TR" smtClean="0"/>
          </a:p>
        </p:txBody>
      </p:sp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908050"/>
            <a:ext cx="72009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173413"/>
            <a:ext cx="7561262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tr-TR" smtClean="0"/>
          </a:p>
          <a:p>
            <a:fld id="{029C56A6-7325-453B-B367-05A8AAB37DA5}" type="slidenum">
              <a:rPr lang="tr-TR" smtClean="0"/>
              <a:pPr/>
              <a:t>17</a:t>
            </a:fld>
            <a:endParaRPr lang="tr-TR" smtClean="0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375" y="2176463"/>
            <a:ext cx="7567613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4 Altbilgi Yer Tutucusu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Agriculture Statistics Division                                                             Agricultural Structure and Economic Accounts Group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tr-TR" smtClean="0"/>
          </a:p>
          <a:p>
            <a:fld id="{EF3642B6-A8F3-4113-9496-740317BBC3FE}" type="slidenum">
              <a:rPr lang="tr-TR" smtClean="0"/>
              <a:pPr/>
              <a:t>18</a:t>
            </a:fld>
            <a:endParaRPr lang="tr-TR" smtClean="0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738" y="2171700"/>
            <a:ext cx="6486525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4 Altbilgi Yer Tutucusu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Agriculture Statistics Division                                                             Agricultural Structure and Economic Accounts Group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tr-TR" smtClean="0"/>
          </a:p>
          <a:p>
            <a:fld id="{CE30BD0A-6FAA-4D75-982D-2BAAB993FC0F}" type="slidenum">
              <a:rPr lang="tr-TR" smtClean="0"/>
              <a:pPr/>
              <a:t>19</a:t>
            </a:fld>
            <a:endParaRPr lang="tr-TR" smtClean="0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375" y="2138363"/>
            <a:ext cx="720725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4 Altbilgi Yer Tutucusu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Agriculture Statistics Division                                                             Agricultural Structure and Economic Accounts Group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2 Alt Başlık"/>
          <p:cNvSpPr>
            <a:spLocks noGrp="1"/>
          </p:cNvSpPr>
          <p:nvPr>
            <p:ph type="subTitle" idx="1"/>
          </p:nvPr>
        </p:nvSpPr>
        <p:spPr>
          <a:xfrm>
            <a:off x="457200" y="1268413"/>
            <a:ext cx="8229600" cy="4681537"/>
          </a:xfrm>
        </p:spPr>
        <p:txBody>
          <a:bodyPr/>
          <a:lstStyle/>
          <a:p>
            <a:endParaRPr lang="tr-TR" sz="3600" b="1" smtClean="0">
              <a:solidFill>
                <a:srgbClr val="C00000"/>
              </a:solidFill>
            </a:endParaRPr>
          </a:p>
          <a:p>
            <a:endParaRPr lang="tr-TR" sz="3600" b="1" smtClean="0">
              <a:solidFill>
                <a:srgbClr val="C00000"/>
              </a:solidFill>
            </a:endParaRPr>
          </a:p>
          <a:p>
            <a:r>
              <a:rPr lang="tr-TR" sz="3600" b="1" smtClean="0">
                <a:solidFill>
                  <a:srgbClr val="C00000"/>
                </a:solidFill>
              </a:rPr>
              <a:t>QUESTIONNAIRE FORMS OF THE PRICES RECEIVED BY FARMERS</a:t>
            </a:r>
          </a:p>
          <a:p>
            <a:r>
              <a:rPr lang="tr-TR" sz="3600" b="1" smtClean="0">
                <a:solidFill>
                  <a:srgbClr val="C00000"/>
                </a:solidFill>
              </a:rPr>
              <a:t>AND </a:t>
            </a:r>
          </a:p>
          <a:p>
            <a:r>
              <a:rPr lang="tr-TR" sz="3600" b="1" smtClean="0">
                <a:solidFill>
                  <a:srgbClr val="C00000"/>
                </a:solidFill>
              </a:rPr>
              <a:t>LIST OF PRODUCTS BY GROUPS</a:t>
            </a:r>
          </a:p>
          <a:p>
            <a:endParaRPr lang="tr-TR" sz="3600" b="1" smtClean="0">
              <a:solidFill>
                <a:srgbClr val="C00000"/>
              </a:solidFill>
            </a:endParaRPr>
          </a:p>
        </p:txBody>
      </p:sp>
      <p:sp>
        <p:nvSpPr>
          <p:cNvPr id="36867" name="3 Altbilgi Yer Tutucusu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Agriculture Statistics Division                                                             Agricultural Structure and Economic Accounts Group</a:t>
            </a:r>
            <a:endParaRPr lang="en-GB" smtClean="0"/>
          </a:p>
        </p:txBody>
      </p:sp>
      <p:sp>
        <p:nvSpPr>
          <p:cNvPr id="36868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tr-TR" smtClean="0"/>
          </a:p>
          <a:p>
            <a:fld id="{0EDADC0B-66D3-47B4-ACCB-E43A57B46B2F}" type="slidenum">
              <a:rPr lang="tr-TR" smtClean="0"/>
              <a:pPr/>
              <a:t>2</a:t>
            </a:fld>
            <a:endParaRPr lang="tr-TR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tr-TR" smtClean="0"/>
          </a:p>
          <a:p>
            <a:fld id="{95D20FAC-18E5-45EA-BCA7-FBF050F3C6D2}" type="slidenum">
              <a:rPr lang="tr-TR" sz="1200" b="1" smtClean="0"/>
              <a:pPr/>
              <a:t>20</a:t>
            </a:fld>
            <a:endParaRPr lang="tr-TR" sz="1200" b="1" smtClean="0"/>
          </a:p>
        </p:txBody>
      </p:sp>
      <p:sp>
        <p:nvSpPr>
          <p:cNvPr id="305156" name="AutoShape 4"/>
          <p:cNvSpPr>
            <a:spLocks noChangeArrowheads="1"/>
          </p:cNvSpPr>
          <p:nvPr/>
        </p:nvSpPr>
        <p:spPr bwMode="auto">
          <a:xfrm>
            <a:off x="611188" y="1628775"/>
            <a:ext cx="7921625" cy="25209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tr-TR" sz="2800" b="1">
                <a:solidFill>
                  <a:srgbClr val="FF0000"/>
                </a:solidFill>
              </a:rPr>
              <a:t>THANK YOU 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FOR YOUR ATTENTION!..</a:t>
            </a:r>
          </a:p>
        </p:txBody>
      </p:sp>
      <p:sp>
        <p:nvSpPr>
          <p:cNvPr id="57348" name="4 Altbilgi Yer Tutucusu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Agriculture Statistics Division                                                             Agricultural Structure and Economic Accounts Group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tr-TR" smtClean="0"/>
          </a:p>
          <a:p>
            <a:fld id="{61C68D75-AF6E-43CE-BC37-A67FB56D74D5}" type="slidenum">
              <a:rPr lang="tr-TR" smtClean="0"/>
              <a:pPr/>
              <a:t>3</a:t>
            </a:fld>
            <a:endParaRPr lang="tr-TR" smtClean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375" y="2752725"/>
            <a:ext cx="6846888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4 Altbilgi Yer Tutucusu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Agriculture Statistics Division                                                             Agricultural Structure and Economic Accounts Group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3 Altbilgi Yer Tutucusu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Agriculture Statistics Division                                                             Agricultural Structure and Economic Accounts Group</a:t>
            </a:r>
            <a:endParaRPr lang="en-GB" smtClean="0"/>
          </a:p>
        </p:txBody>
      </p:sp>
      <p:sp>
        <p:nvSpPr>
          <p:cNvPr id="38915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tr-TR" smtClean="0"/>
          </a:p>
          <a:p>
            <a:fld id="{2F31B223-630A-4DF4-8991-9493E7B56B38}" type="slidenum">
              <a:rPr lang="tr-TR" smtClean="0"/>
              <a:pPr/>
              <a:t>4</a:t>
            </a:fld>
            <a:endParaRPr lang="tr-TR" smtClean="0"/>
          </a:p>
        </p:txBody>
      </p:sp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08050"/>
            <a:ext cx="3960813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268413"/>
            <a:ext cx="4681537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3 Altbilgi Yer Tutucusu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Agriculture Statistics Division                                                             Agricultural Structure and Economic Accounts Group</a:t>
            </a:r>
            <a:endParaRPr lang="en-GB" smtClean="0"/>
          </a:p>
        </p:txBody>
      </p:sp>
      <p:sp>
        <p:nvSpPr>
          <p:cNvPr id="39939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tr-TR" smtClean="0"/>
          </a:p>
          <a:p>
            <a:fld id="{195D279D-4813-4893-B796-AE4A906FF62E}" type="slidenum">
              <a:rPr lang="tr-TR" smtClean="0"/>
              <a:pPr/>
              <a:t>5</a:t>
            </a:fld>
            <a:endParaRPr lang="tr-TR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08050"/>
            <a:ext cx="4321175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08050"/>
            <a:ext cx="454025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tr-TR" smtClean="0"/>
          </a:p>
          <a:p>
            <a:fld id="{A83F5618-B424-438F-9CE3-BA265DDF4CA5}" type="slidenum">
              <a:rPr lang="tr-TR" smtClean="0"/>
              <a:pPr/>
              <a:t>6</a:t>
            </a:fld>
            <a:endParaRPr lang="tr-TR" smtClean="0"/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06463"/>
            <a:ext cx="82296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4 Altbilgi Yer Tutucusu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Agriculture Statistics Division                                                             Agricultural Structure and Economic Accounts Group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3 Altbilgi Yer Tutucusu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Agriculture Statistics Division                                                             Agricultural Structure and Economic Accounts Group</a:t>
            </a:r>
            <a:endParaRPr lang="en-GB" smtClean="0"/>
          </a:p>
        </p:txBody>
      </p:sp>
      <p:sp>
        <p:nvSpPr>
          <p:cNvPr id="41987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tr-TR" smtClean="0"/>
          </a:p>
          <a:p>
            <a:fld id="{03B3DF00-613A-4A40-BD5A-E029E6941AF9}" type="slidenum">
              <a:rPr lang="tr-TR" smtClean="0"/>
              <a:pPr/>
              <a:t>7</a:t>
            </a:fld>
            <a:endParaRPr lang="tr-TR" smtClean="0"/>
          </a:p>
        </p:txBody>
      </p:sp>
      <p:pic>
        <p:nvPicPr>
          <p:cNvPr id="4198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08050"/>
            <a:ext cx="33782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2763" y="908050"/>
            <a:ext cx="3849687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3 Altbilgi Yer Tutucusu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Agriculture Statistics Division                                                             Agricultural Structure and Economic Accounts Group</a:t>
            </a:r>
            <a:endParaRPr lang="en-GB" smtClean="0"/>
          </a:p>
        </p:txBody>
      </p:sp>
      <p:sp>
        <p:nvSpPr>
          <p:cNvPr id="43011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tr-TR" smtClean="0"/>
          </a:p>
          <a:p>
            <a:fld id="{D4085B6B-12BA-45B8-9456-EB5B8FF4E4E8}" type="slidenum">
              <a:rPr lang="tr-TR" smtClean="0"/>
              <a:pPr/>
              <a:t>8</a:t>
            </a:fld>
            <a:endParaRPr lang="tr-TR" smtClean="0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08050"/>
            <a:ext cx="360045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08050"/>
            <a:ext cx="41148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tr-TR" smtClean="0"/>
          </a:p>
          <a:p>
            <a:fld id="{4ACF4A9F-6AD9-4771-90A9-1168E14DA380}" type="slidenum">
              <a:rPr lang="tr-TR" smtClean="0"/>
              <a:pPr/>
              <a:t>9</a:t>
            </a:fld>
            <a:endParaRPr lang="tr-TR" smtClean="0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62225"/>
            <a:ext cx="7718425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4 Altbilgi Yer Tutucusu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Agriculture Statistics Division                                                             Agricultural Structure and Economic Accounts Group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9629</TotalTime>
  <Words>235</Words>
  <Application>Microsoft Office PowerPoint</Application>
  <PresentationFormat>Ekran Gösterisi (4:3)</PresentationFormat>
  <Paragraphs>72</Paragraphs>
  <Slides>20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4" baseType="lpstr">
      <vt:lpstr>Default Design</vt:lpstr>
      <vt:lpstr>Custom Design</vt:lpstr>
      <vt:lpstr>1_Custom Design</vt:lpstr>
      <vt:lpstr>Photo Editor Fotoğrafı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</vt:vector>
  </TitlesOfParts>
  <Company>DIE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SENSING DIVISION</dc:title>
  <dc:creator>Sevinc METIN</dc:creator>
  <cp:lastModifiedBy>39073395874</cp:lastModifiedBy>
  <cp:revision>746</cp:revision>
  <cp:lastPrinted>1999-07-02T06:50:10Z</cp:lastPrinted>
  <dcterms:created xsi:type="dcterms:W3CDTF">1998-11-11T14:02:00Z</dcterms:created>
  <dcterms:modified xsi:type="dcterms:W3CDTF">2015-02-09T12:36:14Z</dcterms:modified>
</cp:coreProperties>
</file>